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5" r:id="rId3"/>
    <p:sldId id="326" r:id="rId4"/>
    <p:sldId id="328" r:id="rId5"/>
    <p:sldId id="329" r:id="rId6"/>
    <p:sldId id="331" r:id="rId7"/>
    <p:sldId id="327" r:id="rId8"/>
    <p:sldId id="286" r:id="rId9"/>
    <p:sldId id="287" r:id="rId10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71" autoAdjust="0"/>
  </p:normalViewPr>
  <p:slideViewPr>
    <p:cSldViewPr>
      <p:cViewPr>
        <p:scale>
          <a:sx n="79" d="100"/>
          <a:sy n="79" d="100"/>
        </p:scale>
        <p:origin x="-89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84"/>
      </p:cViewPr>
      <p:guideLst>
        <p:guide orient="horz" pos="3128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Lasten</a:t>
            </a:r>
            <a:r>
              <a:rPr lang="en-US" baseline="0"/>
              <a:t> </a:t>
            </a:r>
            <a:r>
              <a:rPr lang="en-US"/>
              <a:t> OLB - 2020  </a:t>
            </a:r>
            <a:r>
              <a:rPr lang="en-US" sz="1100"/>
              <a:t>(in miljoenen USD)</a:t>
            </a:r>
          </a:p>
        </c:rich>
      </c:tx>
      <c:overlay val="1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Sheet1!$A$9:$A$16</c:f>
              <c:strCache>
                <c:ptCount val="8"/>
                <c:pt idx="0">
                  <c:v>00-Onvoorzien</c:v>
                </c:pt>
                <c:pt idx="1">
                  <c:v>10-Salarissen en sociale lasten</c:v>
                </c:pt>
                <c:pt idx="2">
                  <c:v>30-Personeel aan derden</c:v>
                </c:pt>
                <c:pt idx="3">
                  <c:v>31-Energie</c:v>
                </c:pt>
                <c:pt idx="4">
                  <c:v>34-Goederen en diensten</c:v>
                </c:pt>
                <c:pt idx="5">
                  <c:v>40-Belastingen</c:v>
                </c:pt>
                <c:pt idx="6">
                  <c:v>42-Subidies/bijdragen</c:v>
                </c:pt>
                <c:pt idx="7">
                  <c:v>61-Afschrijvingen</c:v>
                </c:pt>
              </c:strCache>
            </c:strRef>
          </c:cat>
          <c:val>
            <c:numRef>
              <c:f>Sheet1!$B$9:$B$16</c:f>
              <c:numCache>
                <c:formatCode>_ * #,##0.0_ ;_ * \-#,##0.0_ ;_ * "-"??_ ;_ @_ </c:formatCode>
                <c:ptCount val="8"/>
                <c:pt idx="0">
                  <c:v>0.25</c:v>
                </c:pt>
                <c:pt idx="1">
                  <c:v>22.834617000000001</c:v>
                </c:pt>
                <c:pt idx="2">
                  <c:v>1.594489</c:v>
                </c:pt>
                <c:pt idx="3">
                  <c:v>1.212</c:v>
                </c:pt>
                <c:pt idx="4">
                  <c:v>10.941903</c:v>
                </c:pt>
                <c:pt idx="5" formatCode="_(* #,##0.00_);_(* \(#,##0.00\);_(* &quot;-&quot;??_);_(@_)">
                  <c:v>1.7000000000000001E-2</c:v>
                </c:pt>
                <c:pt idx="6">
                  <c:v>10.347878</c:v>
                </c:pt>
                <c:pt idx="7">
                  <c:v>1.9026730000000001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Baten</a:t>
            </a:r>
            <a:r>
              <a:rPr lang="en-US" baseline="0"/>
              <a:t> OLB - 2020   </a:t>
            </a:r>
            <a:r>
              <a:rPr lang="en-US" sz="1100" baseline="0"/>
              <a:t>(in miljoenen USD)</a:t>
            </a:r>
            <a:endParaRPr lang="en-US" sz="1100"/>
          </a:p>
        </c:rich>
      </c:tx>
      <c:overlay val="1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32 - Huren en pachten</c:v>
                </c:pt>
                <c:pt idx="1">
                  <c:v>34-Overige goederen en diensten</c:v>
                </c:pt>
                <c:pt idx="2">
                  <c:v>40-Belastingen</c:v>
                </c:pt>
                <c:pt idx="3">
                  <c:v>41-Overdrachten van het Rijk</c:v>
                </c:pt>
              </c:strCache>
            </c:strRef>
          </c:cat>
          <c:val>
            <c:numRef>
              <c:f>Sheet1!$B$2:$B$5</c:f>
              <c:numCache>
                <c:formatCode>_ * #,##0.0_ ;_ * \-#,##0.0_ ;_ * "-"??_ ;_ @_ </c:formatCode>
                <c:ptCount val="4"/>
                <c:pt idx="0">
                  <c:v>3.2565819999999999</c:v>
                </c:pt>
                <c:pt idx="1">
                  <c:v>6.7130000000000001</c:v>
                </c:pt>
                <c:pt idx="2">
                  <c:v>10.34</c:v>
                </c:pt>
                <c:pt idx="3">
                  <c:v>28.790980000000001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0761" y="0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07382CB-02E4-49FD-8A33-9DC2162E7FD4}" type="datetimeFigureOut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288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0761" y="9431288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AB903F7-2F57-47C3-95F4-0F0F86B1A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110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0761" y="0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BA54155-6869-4EBF-BD4B-AFC93948CD59}" type="datetimeFigureOut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542" y="4717340"/>
            <a:ext cx="5438179" cy="446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288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0761" y="9431288"/>
            <a:ext cx="2946963" cy="49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FACFDAA-2B41-489C-AFD8-0C1722F15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294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360564-F0AF-4DDB-B87E-0F09E3CD730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64F73-A619-427E-808C-0A9065DBF810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365FCA-174A-4CDC-9EEC-3C39ED8CB353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F9409-7463-4BFB-9BF0-89E75E3BE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44E1-3DE5-4EF1-B222-505464446707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D3F3-ABEE-4719-9936-8C4AF31CC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8596-E277-4FFF-8E27-185B59926E66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BD652-DA41-420A-A6F6-75B98B1C3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0F411-74F9-4C54-B838-21602CC22E56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726D-18D3-44CE-961D-913DB0502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7147E-FEE3-4FFE-8AAE-988241A01767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A2919-F8B5-4A63-9DD9-DC1841080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F0C7AE-6C82-45B7-B6B1-67CADE091D70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BEA644-4574-4365-9907-7AA5C147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DF6AC-7E26-407C-AD2C-7ECA423CF48F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21C7-A3B0-470D-8D4A-75398B6AD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F03C2A-D1D2-4B22-ACC7-8641CAB1E02D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25DFE2-53AF-46A3-BBC6-7C981FA11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62B85-2FCE-491A-8312-5453D82A2D11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4A069-D931-4461-A350-CB40647CB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FAEA45-2CC9-4658-A60F-D03A567CBFA2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117DED-5C4D-45D0-B2B6-3C3CD51D8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E400F3-E821-4735-9B9A-9AB9BEB01ED2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D9F809-FAB3-46BC-BC99-93EFFE6A2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ACAB09-018E-4E2C-8D29-C3767526BA2B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4E7BBE-F88A-4F3B-A9B4-6AA67AF45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66DD6D7B-2DF6-4F80-B1E6-A8A1E44ED698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87E2E7C-E266-4500-AE6D-93B3383B6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5" r:id="rId2"/>
    <p:sldLayoutId id="2147483872" r:id="rId3"/>
    <p:sldLayoutId id="2147483866" r:id="rId4"/>
    <p:sldLayoutId id="2147483873" r:id="rId5"/>
    <p:sldLayoutId id="2147483867" r:id="rId6"/>
    <p:sldLayoutId id="2147483874" r:id="rId7"/>
    <p:sldLayoutId id="2147483875" r:id="rId8"/>
    <p:sldLayoutId id="2147483876" r:id="rId9"/>
    <p:sldLayoutId id="2147483868" r:id="rId10"/>
    <p:sldLayoutId id="2147483869" r:id="rId11"/>
    <p:sldLayoutId id="2147483870" r:id="rId12"/>
  </p:sldLayoutIdLst>
  <p:transition>
    <p:strips dir="ru"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464646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971800"/>
            <a:ext cx="6416675" cy="2133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Presupuesto</a:t>
            </a: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 2020 </a:t>
            </a: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i</a:t>
            </a: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perspectiva</a:t>
            </a: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 di mas </a:t>
            </a: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aña</a:t>
            </a: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 2021- 2023</a:t>
            </a:r>
            <a:endParaRPr lang="en-US" sz="5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143500"/>
            <a:ext cx="3886200" cy="1333500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Sekshon</a:t>
            </a:r>
            <a:r>
              <a:rPr lang="en-US" dirty="0" smtClean="0"/>
              <a:t> di </a:t>
            </a:r>
            <a:r>
              <a:rPr lang="en-US" dirty="0" err="1" smtClean="0"/>
              <a:t>Finansas</a:t>
            </a: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952999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:\basisopleiding Adv. politiek bestuurlijk context\power point presentatie\Meesterproef pics\Logo OLB\imagesCANVZ12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1219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304800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Kontenido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r>
              <a:rPr lang="en-US" sz="3600" dirty="0" err="1" smtClean="0"/>
              <a:t>Informashon</a:t>
            </a:r>
            <a:r>
              <a:rPr lang="en-US" sz="3600" dirty="0" smtClean="0"/>
              <a:t> general</a:t>
            </a:r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Presupuesto</a:t>
            </a:r>
            <a:r>
              <a:rPr lang="en-US" sz="3600" dirty="0" smtClean="0"/>
              <a:t> 2020 </a:t>
            </a:r>
            <a:r>
              <a:rPr lang="en-US" sz="3600" dirty="0" err="1" smtClean="0"/>
              <a:t>i</a:t>
            </a:r>
            <a:r>
              <a:rPr lang="en-US" sz="3600" dirty="0" smtClean="0"/>
              <a:t> 2021 - 2023</a:t>
            </a:r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smtClean="0"/>
              <a:t>Karta di </a:t>
            </a:r>
            <a:r>
              <a:rPr lang="en-US" sz="3600" dirty="0" err="1" smtClean="0"/>
              <a:t>Kolegio</a:t>
            </a:r>
            <a:r>
              <a:rPr lang="en-US" sz="3600" dirty="0" smtClean="0"/>
              <a:t> di </a:t>
            </a:r>
            <a:r>
              <a:rPr lang="en-US" sz="3600" dirty="0" err="1" smtClean="0"/>
              <a:t>supervishon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finansiero</a:t>
            </a:r>
            <a:endParaRPr lang="en-US" sz="3600" dirty="0" smtClean="0"/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Pregunta</a:t>
            </a:r>
            <a:r>
              <a:rPr lang="en-US" sz="3600" dirty="0" smtClean="0"/>
              <a:t> </a:t>
            </a:r>
          </a:p>
          <a:p>
            <a:pPr marL="82550" indent="0">
              <a:buNone/>
            </a:pPr>
            <a:endParaRPr lang="en-US" sz="1200" dirty="0"/>
          </a:p>
          <a:p>
            <a:pPr marL="82550" indent="0">
              <a:buNone/>
            </a:pPr>
            <a:endParaRPr lang="en-US" sz="3600" dirty="0" smtClean="0"/>
          </a:p>
          <a:p>
            <a:pPr marL="82550" indent="0">
              <a:buNone/>
            </a:pPr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7147E-FEE3-4FFE-8AAE-988241A01767}" type="datetime1">
              <a:rPr lang="en-US" smtClean="0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A2919-F8B5-4A63-9DD9-DC1841080E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63916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:\basisopleiding Adv. politiek bestuurlijk context\power point presentatie\Meesterproef pics\Logo OLB\imagesCANVZ12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1219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304800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Informashon</a:t>
            </a:r>
            <a:r>
              <a:rPr lang="en-US" sz="5400" dirty="0" smtClean="0"/>
              <a:t> general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pPr lvl="0">
              <a:buClr>
                <a:srgbClr val="2DA2BF"/>
              </a:buClr>
            </a:pPr>
            <a:r>
              <a:rPr lang="en-US" sz="3600" dirty="0" err="1">
                <a:solidFill>
                  <a:prstClr val="black"/>
                </a:solidFill>
              </a:rPr>
              <a:t>Kua</a:t>
            </a:r>
            <a:r>
              <a:rPr lang="en-US" sz="3600" dirty="0">
                <a:solidFill>
                  <a:prstClr val="black"/>
                </a:solidFill>
              </a:rPr>
              <a:t> lei ta </a:t>
            </a:r>
            <a:r>
              <a:rPr lang="en-US" sz="3600" dirty="0" err="1">
                <a:solidFill>
                  <a:prstClr val="black"/>
                </a:solidFill>
              </a:rPr>
              <a:t>regula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presupuesto</a:t>
            </a:r>
            <a:r>
              <a:rPr lang="en-US" sz="3600" dirty="0" smtClean="0">
                <a:solidFill>
                  <a:prstClr val="black"/>
                </a:solidFill>
              </a:rPr>
              <a:t> ?</a:t>
            </a:r>
          </a:p>
          <a:p>
            <a:pPr marL="82550" lvl="0" indent="0">
              <a:buClr>
                <a:srgbClr val="2DA2BF"/>
              </a:buClr>
              <a:buNone/>
            </a:pPr>
            <a:endParaRPr lang="en-US" sz="12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sz="3600" dirty="0" err="1" smtClean="0">
                <a:solidFill>
                  <a:prstClr val="black"/>
                </a:solidFill>
              </a:rPr>
              <a:t>Kon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e </a:t>
            </a:r>
            <a:r>
              <a:rPr lang="en-US" sz="3600" dirty="0" err="1">
                <a:solidFill>
                  <a:prstClr val="black"/>
                </a:solidFill>
              </a:rPr>
              <a:t>proseso</a:t>
            </a:r>
            <a:r>
              <a:rPr lang="en-US" sz="3600" dirty="0">
                <a:solidFill>
                  <a:prstClr val="black"/>
                </a:solidFill>
              </a:rPr>
              <a:t> di </a:t>
            </a:r>
            <a:r>
              <a:rPr lang="en-US" sz="3600" dirty="0" err="1" smtClean="0">
                <a:solidFill>
                  <a:prstClr val="black"/>
                </a:solidFill>
              </a:rPr>
              <a:t>presupuesto</a:t>
            </a:r>
            <a:r>
              <a:rPr lang="en-US" sz="3600" dirty="0" smtClean="0">
                <a:solidFill>
                  <a:prstClr val="black"/>
                </a:solidFill>
              </a:rPr>
              <a:t> 2020</a:t>
            </a:r>
          </a:p>
          <a:p>
            <a:pPr marL="82550" lvl="0" indent="0">
              <a:buClr>
                <a:srgbClr val="2DA2BF"/>
              </a:buClr>
              <a:buNone/>
            </a:pPr>
            <a:r>
              <a:rPr lang="en-US" sz="3600" dirty="0" smtClean="0">
                <a:solidFill>
                  <a:prstClr val="black"/>
                </a:solidFill>
              </a:rPr>
              <a:t>  a kana ?</a:t>
            </a:r>
          </a:p>
          <a:p>
            <a:pPr marL="82550" lvl="0" indent="0">
              <a:buClr>
                <a:srgbClr val="2DA2BF"/>
              </a:buClr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82550" lvl="0" indent="0">
              <a:buClr>
                <a:srgbClr val="2DA2BF"/>
              </a:buClr>
              <a:buNone/>
            </a:pPr>
            <a:endParaRPr lang="en-US" sz="3600" dirty="0" smtClean="0">
              <a:solidFill>
                <a:prstClr val="black"/>
              </a:solidFill>
            </a:endParaRPr>
          </a:p>
          <a:p>
            <a:pPr marL="82550" lvl="0" indent="0">
              <a:buClr>
                <a:srgbClr val="2DA2BF"/>
              </a:buClr>
              <a:buNone/>
            </a:pPr>
            <a:endParaRPr lang="en-US" sz="3600" dirty="0" smtClean="0">
              <a:solidFill>
                <a:prstClr val="black"/>
              </a:solidFill>
            </a:endParaRPr>
          </a:p>
          <a:p>
            <a:pPr marL="82550" lvl="0" indent="0">
              <a:buClr>
                <a:srgbClr val="2DA2BF"/>
              </a:buClr>
              <a:buNone/>
            </a:pPr>
            <a:endParaRPr lang="en-US" sz="3600" dirty="0">
              <a:solidFill>
                <a:prstClr val="black"/>
              </a:solidFill>
            </a:endParaRPr>
          </a:p>
          <a:p>
            <a:pPr marL="82550" lvl="0" indent="0">
              <a:buClr>
                <a:srgbClr val="2DA2BF"/>
              </a:buClr>
              <a:buNone/>
            </a:pPr>
            <a:endParaRPr lang="en-US" sz="3600" dirty="0">
              <a:solidFill>
                <a:prstClr val="black"/>
              </a:solidFill>
            </a:endParaRPr>
          </a:p>
          <a:p>
            <a:endParaRPr lang="en-US" sz="3600" dirty="0" smtClean="0"/>
          </a:p>
          <a:p>
            <a:pPr marL="82550" indent="0">
              <a:buNone/>
            </a:pPr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7147E-FEE3-4FFE-8AAE-988241A01767}" type="datetime1">
              <a:rPr lang="en-US" smtClean="0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A2919-F8B5-4A63-9DD9-DC1841080E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77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:\basisopleiding Adv. politiek bestuurlijk context\power point presentatie\Meesterproef pics\Logo OLB\imagesCANVZ12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1219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304800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Presupuesto</a:t>
            </a:r>
            <a:r>
              <a:rPr lang="en-US" sz="5400" dirty="0" smtClean="0"/>
              <a:t> 2020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Gastunan</a:t>
            </a:r>
            <a:r>
              <a:rPr lang="en-US" sz="3600" dirty="0" smtClean="0"/>
              <a:t> di OLB</a:t>
            </a:r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Entradanan</a:t>
            </a:r>
            <a:r>
              <a:rPr lang="en-US" sz="3600" dirty="0" smtClean="0"/>
              <a:t> di OLB</a:t>
            </a:r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Presupuesto</a:t>
            </a:r>
            <a:r>
              <a:rPr lang="en-US" sz="3600" dirty="0" smtClean="0"/>
              <a:t> di </a:t>
            </a:r>
            <a:r>
              <a:rPr lang="en-US" sz="3600" dirty="0" err="1" smtClean="0"/>
              <a:t>invershon</a:t>
            </a:r>
            <a:endParaRPr lang="en-US" sz="3600" dirty="0" smtClean="0"/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Perspectiva</a:t>
            </a:r>
            <a:r>
              <a:rPr lang="en-US" sz="3600" dirty="0" smtClean="0"/>
              <a:t> di mas </a:t>
            </a:r>
            <a:r>
              <a:rPr lang="en-US" sz="3600" dirty="0" err="1" smtClean="0"/>
              <a:t>aña</a:t>
            </a:r>
            <a:r>
              <a:rPr lang="en-US" sz="3600" dirty="0" smtClean="0"/>
              <a:t> 2021-2023</a:t>
            </a:r>
          </a:p>
          <a:p>
            <a:pPr marL="82550" indent="0">
              <a:buNone/>
            </a:pPr>
            <a:endParaRPr lang="en-US" sz="3600" dirty="0" smtClean="0"/>
          </a:p>
          <a:p>
            <a:pPr marL="82550" indent="0">
              <a:buNone/>
            </a:pPr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7147E-FEE3-4FFE-8AAE-988241A01767}" type="datetime1">
              <a:rPr lang="en-US" smtClean="0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A2919-F8B5-4A63-9DD9-DC1841080E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4246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:\basisopleiding Adv. politiek bestuurlijk context\power point presentatie\Meesterproef pics\Logo OLB\imagesCANVZ12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1219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304800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err="1" smtClean="0"/>
              <a:t>Gastunan</a:t>
            </a:r>
            <a:r>
              <a:rPr lang="en-US" sz="5400" dirty="0" smtClean="0"/>
              <a:t> OLB </a:t>
            </a:r>
            <a:br>
              <a:rPr lang="en-US" sz="5400" dirty="0" smtClean="0"/>
            </a:br>
            <a:r>
              <a:rPr lang="en-US" sz="5400" dirty="0" smtClean="0"/>
              <a:t>2020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pPr marL="82550" indent="0">
              <a:buNone/>
            </a:pPr>
            <a:endParaRPr lang="en-US" sz="3600" dirty="0"/>
          </a:p>
          <a:p>
            <a:pPr marL="82550" indent="0">
              <a:buNone/>
            </a:pPr>
            <a:endParaRPr lang="en-US" sz="3600" dirty="0" smtClean="0"/>
          </a:p>
          <a:p>
            <a:pPr marL="82550" indent="0">
              <a:buNone/>
            </a:pPr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7147E-FEE3-4FFE-8AAE-988241A01767}" type="datetime1">
              <a:rPr lang="en-US" smtClean="0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A2919-F8B5-4A63-9DD9-DC1841080E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907524"/>
              </p:ext>
            </p:extLst>
          </p:nvPr>
        </p:nvGraphicFramePr>
        <p:xfrm>
          <a:off x="1752600" y="2286000"/>
          <a:ext cx="6400800" cy="3819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490150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:\basisopleiding Adv. politiek bestuurlijk context\power point presentatie\Meesterproef pics\Logo OLB\imagesCANVZ12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1219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304800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err="1" smtClean="0"/>
              <a:t>Entradanan</a:t>
            </a:r>
            <a:r>
              <a:rPr lang="en-US" sz="5400" dirty="0" smtClean="0"/>
              <a:t> OLB </a:t>
            </a:r>
            <a:br>
              <a:rPr lang="en-US" sz="5400" dirty="0" smtClean="0"/>
            </a:br>
            <a:r>
              <a:rPr lang="en-US" sz="5400" dirty="0" smtClean="0"/>
              <a:t>2020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pPr marL="82550" indent="0">
              <a:buNone/>
            </a:pPr>
            <a:endParaRPr lang="en-US" sz="3600" dirty="0" smtClean="0"/>
          </a:p>
          <a:p>
            <a:pPr marL="82550" indent="0">
              <a:buNone/>
            </a:pPr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7147E-FEE3-4FFE-8AAE-988241A01767}" type="datetime1">
              <a:rPr lang="en-US" smtClean="0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A2919-F8B5-4A63-9DD9-DC1841080E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193844"/>
              </p:ext>
            </p:extLst>
          </p:nvPr>
        </p:nvGraphicFramePr>
        <p:xfrm>
          <a:off x="1519238" y="2286000"/>
          <a:ext cx="7015162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932426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:\basisopleiding Adv. politiek bestuurlijk context\power point presentatie\Meesterproef pics\Logo OLB\imagesCANVZ12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1219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304800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Karta di </a:t>
            </a:r>
            <a:r>
              <a:rPr lang="en-US" sz="5400" dirty="0" err="1" smtClean="0"/>
              <a:t>Kolegio</a:t>
            </a:r>
            <a:r>
              <a:rPr lang="en-US" sz="5400" dirty="0" smtClean="0"/>
              <a:t> di </a:t>
            </a:r>
            <a:r>
              <a:rPr lang="en-US" sz="5400" dirty="0" err="1" smtClean="0"/>
              <a:t>supervishon</a:t>
            </a:r>
            <a:r>
              <a:rPr lang="en-US" sz="5400" dirty="0" smtClean="0"/>
              <a:t> </a:t>
            </a:r>
            <a:r>
              <a:rPr lang="en-US" sz="5400" dirty="0" err="1" smtClean="0"/>
              <a:t>finansiero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Remarkenan</a:t>
            </a:r>
            <a:r>
              <a:rPr lang="en-US" sz="3600" dirty="0" smtClean="0"/>
              <a:t> di </a:t>
            </a:r>
            <a:r>
              <a:rPr lang="en-US" sz="3600" dirty="0" err="1" smtClean="0"/>
              <a:t>Kolegio</a:t>
            </a:r>
            <a:r>
              <a:rPr lang="en-US" sz="3600" dirty="0" smtClean="0"/>
              <a:t> di </a:t>
            </a:r>
            <a:r>
              <a:rPr lang="en-US" sz="3600" dirty="0" err="1" smtClean="0"/>
              <a:t>supervishon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finansiero</a:t>
            </a:r>
            <a:endParaRPr lang="en-US" sz="3600" dirty="0" smtClean="0"/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Reakshon</a:t>
            </a:r>
            <a:r>
              <a:rPr lang="en-US" sz="3600" dirty="0" smtClean="0"/>
              <a:t> di OLB</a:t>
            </a:r>
          </a:p>
          <a:p>
            <a:pPr marL="82550" indent="0">
              <a:buNone/>
            </a:pPr>
            <a:endParaRPr lang="en-US" sz="1200" dirty="0" smtClean="0"/>
          </a:p>
          <a:p>
            <a:r>
              <a:rPr lang="en-US" sz="3600" dirty="0" err="1" smtClean="0"/>
              <a:t>Kon</a:t>
            </a:r>
            <a:r>
              <a:rPr lang="en-US" sz="3600" dirty="0" smtClean="0"/>
              <a:t> ta sera e </a:t>
            </a:r>
            <a:r>
              <a:rPr lang="en-US" sz="3600" dirty="0" err="1" smtClean="0"/>
              <a:t>siklo</a:t>
            </a:r>
            <a:r>
              <a:rPr lang="en-US" sz="3600" dirty="0" smtClean="0"/>
              <a:t> di </a:t>
            </a:r>
            <a:r>
              <a:rPr lang="en-US" sz="3600" dirty="0" err="1" smtClean="0"/>
              <a:t>presupuesto</a:t>
            </a:r>
            <a:r>
              <a:rPr lang="en-US" sz="3600" dirty="0" smtClean="0"/>
              <a:t> ?</a:t>
            </a:r>
          </a:p>
          <a:p>
            <a:pPr marL="82550" indent="0">
              <a:buNone/>
            </a:pPr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7147E-FEE3-4FFE-8AAE-988241A01767}" type="datetime1">
              <a:rPr lang="en-US" smtClean="0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A2919-F8B5-4A63-9DD9-DC1841080E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9420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Masha </a:t>
            </a: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danki</a:t>
            </a: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pe</a:t>
            </a: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oportunidat</a:t>
            </a:r>
            <a:endParaRPr lang="en-US" sz="5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73FF1EF-F38C-4072-8E45-5E8860C948F2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82DB4-B78E-4445-95D7-0E8F7CC2BF8A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15363" name="Picture 3" descr="G:\basisopleiding Adv. politiek bestuurlijk context\power point presentatie\Meesterproef pics\Bedankt\imagesCASXRXS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676400"/>
            <a:ext cx="4191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 err="1" smtClean="0">
                <a:solidFill>
                  <a:schemeClr val="tx2">
                    <a:satMod val="130000"/>
                  </a:schemeClr>
                </a:solidFill>
              </a:rPr>
              <a:t>Pregunta</a:t>
            </a:r>
            <a:endParaRPr lang="en-US" sz="54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30722" name="Picture 3" descr="G:\basisopleiding Adv. politiek bestuurlijk context\power point presentatie\Meesterproef pics\Vragen\Vragen 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56025" y="2419350"/>
            <a:ext cx="2857500" cy="28575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878479F-31C6-4DDA-8521-2D8A1BE2346E}" type="datetime1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8D433-6E5F-4592-9BCB-0B74F3F9E955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2283</TotalTime>
  <Words>130</Words>
  <Application>Microsoft Office PowerPoint</Application>
  <PresentationFormat>On-screen Show (4:3)</PresentationFormat>
  <Paragraphs>123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Presupuesto 2020 i perspectiva di mas aña 2021- 2023</vt:lpstr>
      <vt:lpstr>Kontenido</vt:lpstr>
      <vt:lpstr>Informashon general</vt:lpstr>
      <vt:lpstr>Presupuesto 2020</vt:lpstr>
      <vt:lpstr>Gastunan OLB  2020</vt:lpstr>
      <vt:lpstr>Entradanan OLB  2020</vt:lpstr>
      <vt:lpstr>Karta di Kolegio di supervishon finansiero</vt:lpstr>
      <vt:lpstr>Masha danki pe oportunidat</vt:lpstr>
      <vt:lpstr>Pregunta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SHanse01</cp:lastModifiedBy>
  <cp:revision>456</cp:revision>
  <cp:lastPrinted>2019-09-23T16:33:09Z</cp:lastPrinted>
  <dcterms:created xsi:type="dcterms:W3CDTF">2013-12-19T02:28:28Z</dcterms:created>
  <dcterms:modified xsi:type="dcterms:W3CDTF">2019-10-30T12:18:59Z</dcterms:modified>
</cp:coreProperties>
</file>