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58" r:id="rId1"/>
  </p:sldMasterIdLst>
  <p:notesMasterIdLst>
    <p:notesMasterId r:id="rId11"/>
  </p:notesMasterIdLst>
  <p:handoutMasterIdLst>
    <p:handoutMasterId r:id="rId12"/>
  </p:handoutMasterIdLst>
  <p:sldIdLst>
    <p:sldId id="256" r:id="rId2"/>
    <p:sldId id="325" r:id="rId3"/>
    <p:sldId id="326" r:id="rId4"/>
    <p:sldId id="328" r:id="rId5"/>
    <p:sldId id="329" r:id="rId6"/>
    <p:sldId id="331" r:id="rId7"/>
    <p:sldId id="327" r:id="rId8"/>
    <p:sldId id="286" r:id="rId9"/>
    <p:sldId id="287" r:id="rId10"/>
  </p:sldIdLst>
  <p:sldSz cx="9144000" cy="6858000" type="screen4x3"/>
  <p:notesSz cx="6799263" cy="99298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55" autoAdjust="0"/>
    <p:restoredTop sz="94671" autoAdjust="0"/>
  </p:normalViewPr>
  <p:slideViewPr>
    <p:cSldViewPr>
      <p:cViewPr>
        <p:scale>
          <a:sx n="79" d="100"/>
          <a:sy n="79" d="100"/>
        </p:scale>
        <p:origin x="-894" y="-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927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0" d="100"/>
          <a:sy n="60" d="100"/>
        </p:scale>
        <p:origin x="-2490" y="-84"/>
      </p:cViewPr>
      <p:guideLst>
        <p:guide orient="horz" pos="3128"/>
        <p:guide pos="214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Lasten</a:t>
            </a:r>
            <a:r>
              <a:rPr lang="en-US" baseline="0"/>
              <a:t> </a:t>
            </a:r>
            <a:r>
              <a:rPr lang="en-US"/>
              <a:t> OLB - 2020  </a:t>
            </a:r>
            <a:r>
              <a:rPr lang="en-US" sz="1100"/>
              <a:t>(in miljoenen USD)</a:t>
            </a:r>
          </a:p>
        </c:rich>
      </c:tx>
      <c:overlay val="1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spPr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c:spPr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Sheet1!$A$9:$A$16</c:f>
              <c:strCache>
                <c:ptCount val="8"/>
                <c:pt idx="0">
                  <c:v>00-Onvoorzien</c:v>
                </c:pt>
                <c:pt idx="1">
                  <c:v>10-Salarissen en sociale lasten</c:v>
                </c:pt>
                <c:pt idx="2">
                  <c:v>30-Personeel aan derden</c:v>
                </c:pt>
                <c:pt idx="3">
                  <c:v>31-Energie</c:v>
                </c:pt>
                <c:pt idx="4">
                  <c:v>34-Goederen en diensten</c:v>
                </c:pt>
                <c:pt idx="5">
                  <c:v>40-Belastingen</c:v>
                </c:pt>
                <c:pt idx="6">
                  <c:v>42-Subidies/bijdragen</c:v>
                </c:pt>
                <c:pt idx="7">
                  <c:v>61-Afschrijvingen</c:v>
                </c:pt>
              </c:strCache>
            </c:strRef>
          </c:cat>
          <c:val>
            <c:numRef>
              <c:f>Sheet1!$B$9:$B$16</c:f>
              <c:numCache>
                <c:formatCode>_ * #,##0.0_ ;_ * \-#,##0.0_ ;_ * "-"??_ ;_ @_ </c:formatCode>
                <c:ptCount val="8"/>
                <c:pt idx="0">
                  <c:v>0.25</c:v>
                </c:pt>
                <c:pt idx="1">
                  <c:v>22.834617000000001</c:v>
                </c:pt>
                <c:pt idx="2">
                  <c:v>1.594489</c:v>
                </c:pt>
                <c:pt idx="3">
                  <c:v>1.212</c:v>
                </c:pt>
                <c:pt idx="4">
                  <c:v>10.941903</c:v>
                </c:pt>
                <c:pt idx="5" formatCode="_(* #,##0.00_);_(* \(#,##0.00\);_(* &quot;-&quot;??_);_(@_)">
                  <c:v>1.7000000000000001E-2</c:v>
                </c:pt>
                <c:pt idx="6">
                  <c:v>10.347878</c:v>
                </c:pt>
                <c:pt idx="7">
                  <c:v>1.9026730000000001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overlay val="0"/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Baten</a:t>
            </a:r>
            <a:r>
              <a:rPr lang="en-US" baseline="0"/>
              <a:t> OLB - 2020   </a:t>
            </a:r>
            <a:r>
              <a:rPr lang="en-US" sz="1100" baseline="0"/>
              <a:t>(in miljoenen USD)</a:t>
            </a:r>
            <a:endParaRPr lang="en-US" sz="1100"/>
          </a:p>
        </c:rich>
      </c:tx>
      <c:overlay val="1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spPr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c:spPr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Sheet1!$A$2:$A$5</c:f>
              <c:strCache>
                <c:ptCount val="4"/>
                <c:pt idx="0">
                  <c:v>32 - Huren en pachten</c:v>
                </c:pt>
                <c:pt idx="1">
                  <c:v>34-Overige goederen en diensten</c:v>
                </c:pt>
                <c:pt idx="2">
                  <c:v>40-Belastingen</c:v>
                </c:pt>
                <c:pt idx="3">
                  <c:v>41-Overdrachten van het Rijk</c:v>
                </c:pt>
              </c:strCache>
            </c:strRef>
          </c:cat>
          <c:val>
            <c:numRef>
              <c:f>Sheet1!$B$2:$B$5</c:f>
              <c:numCache>
                <c:formatCode>_ * #,##0.0_ ;_ * \-#,##0.0_ ;_ * "-"??_ ;_ @_ </c:formatCode>
                <c:ptCount val="4"/>
                <c:pt idx="0">
                  <c:v>3.2565819999999999</c:v>
                </c:pt>
                <c:pt idx="1">
                  <c:v>6.7130000000000001</c:v>
                </c:pt>
                <c:pt idx="2">
                  <c:v>10.34</c:v>
                </c:pt>
                <c:pt idx="3">
                  <c:v>28.790980000000001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overlay val="0"/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1" y="0"/>
            <a:ext cx="2946963" cy="496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50761" y="0"/>
            <a:ext cx="2946963" cy="496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A07382CB-02E4-49FD-8A33-9DC2162E7FD4}" type="datetimeFigureOut">
              <a:rPr lang="en-US"/>
              <a:pPr>
                <a:defRPr/>
              </a:pPr>
              <a:t>10/30/2019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1" y="9431288"/>
            <a:ext cx="2946963" cy="496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50761" y="9431288"/>
            <a:ext cx="2946963" cy="496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7AB903F7-2F57-47C3-95F4-0F0F86B1A4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31105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1" y="0"/>
            <a:ext cx="2946963" cy="496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50761" y="0"/>
            <a:ext cx="2946963" cy="496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CBA54155-6869-4EBF-BD4B-AFC93948CD59}" type="datetimeFigureOut">
              <a:rPr lang="en-US"/>
              <a:pPr>
                <a:defRPr/>
              </a:pPr>
              <a:t>10/30/2019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4113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0542" y="4717340"/>
            <a:ext cx="5438179" cy="44680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1" y="9431288"/>
            <a:ext cx="2946963" cy="496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50761" y="9431288"/>
            <a:ext cx="2946963" cy="496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BFACFDAA-2B41-489C-AFD8-0C1722F154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12941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4360564-F0AF-4DDB-B87E-0F09E3CD7301}" type="slidenum">
              <a:rPr lang="en-US" smtClean="0"/>
              <a:pPr/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3A64F73-A619-427E-808C-0A9065DBF810}" type="slidenum">
              <a:rPr lang="en-US" smtClean="0"/>
              <a:pPr/>
              <a:t>9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Oval 8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3365FCA-174A-4CDC-9EEC-3C39ED8CB353}" type="datetime1">
              <a:rPr lang="en-US"/>
              <a:pPr>
                <a:defRPr/>
              </a:pPr>
              <a:t>10/30/2019</a:t>
            </a:fld>
            <a:endParaRPr lang="en-US"/>
          </a:p>
        </p:txBody>
      </p:sp>
      <p:sp>
        <p:nvSpPr>
          <p:cNvPr id="7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DAF9409-7463-4BFB-9BF0-89E75E3BE9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strips dir="r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8844E1-3DE5-4EF1-B222-505464446707}" type="datetime1">
              <a:rPr lang="en-US"/>
              <a:pPr>
                <a:defRPr/>
              </a:pPr>
              <a:t>10/30/2019</a:t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98D3F3-ABEE-4719-9936-8C4AF31CCF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strips dir="r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628596-E277-4FFF-8E27-185B59926E66}" type="datetime1">
              <a:rPr lang="en-US"/>
              <a:pPr>
                <a:defRPr/>
              </a:pPr>
              <a:t>10/30/2019</a:t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ABD652-DA41-420A-A6F6-75B98B1C3D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strips dir="ru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00F411-74F9-4C54-B838-21602CC22E56}" type="datetime1">
              <a:rPr lang="en-US"/>
              <a:pPr>
                <a:defRPr/>
              </a:pPr>
              <a:t>10/30/2019</a:t>
            </a:fld>
            <a:endParaRPr lang="en-US"/>
          </a:p>
        </p:txBody>
      </p:sp>
      <p:sp>
        <p:nvSpPr>
          <p:cNvPr id="3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92726D-18D3-44CE-961D-913DB05027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77147E-FEE3-4FFE-8AAE-988241A01767}" type="datetime1">
              <a:rPr lang="en-US"/>
              <a:pPr>
                <a:defRPr/>
              </a:pPr>
              <a:t>10/30/2019</a:t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7A2919-F8B5-4A63-9DD9-DC1841080E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strips dir="r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Rectangle 9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6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7" name="Oval 8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EF0C7AE-6C82-45B7-B6B1-67CADE091D70}" type="datetime1">
              <a:rPr lang="en-US"/>
              <a:pPr>
                <a:defRPr/>
              </a:pPr>
              <a:t>10/30/2019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1BEA644-4574-4365-9907-7AA5C14764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strips dir="r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5DF6AC-7E26-407C-AD2C-7ECA423CF48F}" type="datetime1">
              <a:rPr lang="en-US"/>
              <a:pPr>
                <a:defRPr/>
              </a:pPr>
              <a:t>10/30/2019</a:t>
            </a:fld>
            <a:endParaRPr lang="en-US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A121C7-A3B0-470D-8D4A-75398B6AD9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strips dir="r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0F03C2A-D1D2-4B22-ACC7-8641CAB1E02D}" type="datetime1">
              <a:rPr lang="en-US"/>
              <a:pPr>
                <a:defRPr/>
              </a:pPr>
              <a:t>10/30/2019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425DFE2-53AF-46A3-BBC6-7C981FA111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strips dir="r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B62B85-2FCE-491A-8312-5453D82A2D11}" type="datetime1">
              <a:rPr lang="en-US"/>
              <a:pPr>
                <a:defRPr/>
              </a:pPr>
              <a:t>10/30/2019</a:t>
            </a:fld>
            <a:endParaRPr lang="en-US"/>
          </a:p>
        </p:txBody>
      </p:sp>
      <p:sp>
        <p:nvSpPr>
          <p:cNvPr id="4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44A069-D931-4461-A350-CB40647CBC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strips dir="r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3" name="Rectangle 5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1FAEA45-2CC9-4658-A60F-D03A567CBFA2}" type="datetime1">
              <a:rPr lang="en-US"/>
              <a:pPr>
                <a:defRPr/>
              </a:pPr>
              <a:t>10/30/2019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C117DED-5C4D-45D0-B2B6-3C3CD51D87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strips dir="r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0E400F3-E821-4735-9B9A-9AB9BEB01ED2}" type="datetime1">
              <a:rPr lang="en-US"/>
              <a:pPr>
                <a:defRPr/>
              </a:pPr>
              <a:t>10/30/2019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1D9F809-FAB3-46BC-BC99-93EFFE6A2B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strips dir="r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extLst/>
          </a:lstStyle>
          <a:p>
            <a:pPr indent="-283464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>
              <a:latin typeface="+mn-lt"/>
            </a:endParaRPr>
          </a:p>
        </p:txBody>
      </p:sp>
      <p:sp>
        <p:nvSpPr>
          <p:cNvPr id="6" name="Flowchart: Process 8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7" name="Flowchart: Process 9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7ACAB09-018E-4E2C-8D29-C3767526BA2B}" type="datetime1">
              <a:rPr lang="en-US"/>
              <a:pPr>
                <a:defRPr/>
              </a:pPr>
              <a:t>10/30/2019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14E7BBE-F88A-4F3B-A9B4-6AA67AF453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strips dir="r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print">
            <a:duotone>
              <a:prstClr val="black"/>
              <a:schemeClr val="accent4">
                <a:tint val="45000"/>
                <a:satMod val="400000"/>
              </a:schemeClr>
            </a:duotone>
          </a:blip>
          <a:srcRect/>
          <a:tile tx="0" ty="0" sx="90000" sy="90000" flip="xy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fld id="{66DD6D7B-2DF6-4F80-B1E6-A8A1E44ED698}" type="datetime1">
              <a:rPr lang="en-US"/>
              <a:pPr>
                <a:defRPr/>
              </a:pPr>
              <a:t>10/30/2019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fld id="{987E2E7C-E266-4500-AE6D-93B3383B6B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1" r:id="rId1"/>
    <p:sldLayoutId id="2147483865" r:id="rId2"/>
    <p:sldLayoutId id="2147483872" r:id="rId3"/>
    <p:sldLayoutId id="2147483866" r:id="rId4"/>
    <p:sldLayoutId id="2147483873" r:id="rId5"/>
    <p:sldLayoutId id="2147483867" r:id="rId6"/>
    <p:sldLayoutId id="2147483874" r:id="rId7"/>
    <p:sldLayoutId id="2147483875" r:id="rId8"/>
    <p:sldLayoutId id="2147483876" r:id="rId9"/>
    <p:sldLayoutId id="2147483868" r:id="rId10"/>
    <p:sldLayoutId id="2147483869" r:id="rId11"/>
    <p:sldLayoutId id="2147483870" r:id="rId12"/>
  </p:sldLayoutIdLst>
  <p:transition>
    <p:strips dir="ru"/>
  </p:transition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300" kern="1200">
          <a:solidFill>
            <a:srgbClr val="464646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464646"/>
          </a:solidFill>
          <a:latin typeface="Gill Sans M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464646"/>
          </a:solidFill>
          <a:latin typeface="Gill Sans M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464646"/>
          </a:solidFill>
          <a:latin typeface="Gill Sans M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464646"/>
          </a:solidFill>
          <a:latin typeface="Gill Sans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464646"/>
          </a:solidFill>
          <a:latin typeface="Gill Sans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464646"/>
          </a:solidFill>
          <a:latin typeface="Gill Sans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464646"/>
          </a:solidFill>
          <a:latin typeface="Gill Sans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464646"/>
          </a:solidFill>
          <a:latin typeface="Gill Sans MT" pitchFamily="34" charset="0"/>
        </a:defRPr>
      </a:lvl9pPr>
      <a:extLst/>
    </p:titleStyle>
    <p:bodyStyle>
      <a:lvl1pPr marL="365125" indent="-28257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eaLnBrk="0" fontAlgn="base" hangingPunct="0">
        <a:spcBef>
          <a:spcPct val="20000"/>
        </a:spcBef>
        <a:spcAft>
          <a:spcPct val="0"/>
        </a:spcAft>
        <a:buClr>
          <a:srgbClr val="EB641B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eaLnBrk="0" fontAlgn="base" hangingPunct="0">
        <a:spcBef>
          <a:spcPct val="20000"/>
        </a:spcBef>
        <a:spcAft>
          <a:spcPct val="0"/>
        </a:spcAft>
        <a:buClr>
          <a:srgbClr val="39639D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971800"/>
            <a:ext cx="6416675" cy="2133600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5400" dirty="0" err="1" smtClean="0">
                <a:solidFill>
                  <a:schemeClr val="tx2">
                    <a:satMod val="130000"/>
                  </a:schemeClr>
                </a:solidFill>
              </a:rPr>
              <a:t>Presupuesto</a:t>
            </a:r>
            <a:r>
              <a:rPr lang="en-US" sz="5400" dirty="0" smtClean="0">
                <a:solidFill>
                  <a:schemeClr val="tx2">
                    <a:satMod val="130000"/>
                  </a:schemeClr>
                </a:solidFill>
              </a:rPr>
              <a:t> 2020 </a:t>
            </a:r>
            <a:r>
              <a:rPr lang="en-US" sz="5400" dirty="0" err="1" smtClean="0">
                <a:solidFill>
                  <a:schemeClr val="tx2">
                    <a:satMod val="130000"/>
                  </a:schemeClr>
                </a:solidFill>
              </a:rPr>
              <a:t>i</a:t>
            </a:r>
            <a:r>
              <a:rPr lang="en-US" sz="5400" dirty="0" smtClean="0">
                <a:solidFill>
                  <a:schemeClr val="tx2">
                    <a:satMod val="130000"/>
                  </a:schemeClr>
                </a:solidFill>
              </a:rPr>
              <a:t> </a:t>
            </a:r>
            <a:r>
              <a:rPr lang="en-US" sz="5400" dirty="0" err="1" smtClean="0">
                <a:solidFill>
                  <a:schemeClr val="tx2">
                    <a:satMod val="130000"/>
                  </a:schemeClr>
                </a:solidFill>
              </a:rPr>
              <a:t>perspectiva</a:t>
            </a:r>
            <a:r>
              <a:rPr lang="en-US" sz="5400" dirty="0" smtClean="0">
                <a:solidFill>
                  <a:schemeClr val="tx2">
                    <a:satMod val="130000"/>
                  </a:schemeClr>
                </a:solidFill>
              </a:rPr>
              <a:t> di mas </a:t>
            </a:r>
            <a:r>
              <a:rPr lang="en-US" sz="5400" dirty="0" err="1" smtClean="0">
                <a:solidFill>
                  <a:schemeClr val="tx2">
                    <a:satMod val="130000"/>
                  </a:schemeClr>
                </a:solidFill>
              </a:rPr>
              <a:t>aña</a:t>
            </a:r>
            <a:r>
              <a:rPr lang="en-US" sz="5400" dirty="0" smtClean="0">
                <a:solidFill>
                  <a:schemeClr val="tx2">
                    <a:satMod val="130000"/>
                  </a:schemeClr>
                </a:solidFill>
              </a:rPr>
              <a:t> 2021- 2023</a:t>
            </a:r>
            <a:endParaRPr lang="en-US" sz="54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5143500"/>
            <a:ext cx="3886200" cy="1333500"/>
          </a:xfrm>
        </p:spPr>
        <p:txBody>
          <a:bodyPr>
            <a:normAutofit lnSpcReduction="10000"/>
          </a:bodyPr>
          <a:lstStyle/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dirty="0" smtClean="0"/>
          </a:p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 err="1" smtClean="0"/>
              <a:t>Sekshon</a:t>
            </a:r>
            <a:r>
              <a:rPr lang="en-US" dirty="0" smtClean="0"/>
              <a:t> di </a:t>
            </a:r>
            <a:r>
              <a:rPr lang="en-US" dirty="0" err="1" smtClean="0"/>
              <a:t>Finansas</a:t>
            </a:r>
            <a:endParaRPr lang="en-US" dirty="0" smtClean="0"/>
          </a:p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dirty="0"/>
          </a:p>
        </p:txBody>
      </p:sp>
      <p:pic>
        <p:nvPicPr>
          <p:cNvPr id="7" name="Picture 6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457200"/>
            <a:ext cx="4952999" cy="2133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 descr="G:\basisopleiding Adv. politiek bestuurlijk context\power point presentatie\Meesterproef pics\Logo OLB\imagesCANVZ12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24800" y="152400"/>
            <a:ext cx="12192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5050" y="304800"/>
            <a:ext cx="7499350" cy="1143000"/>
          </a:xfrm>
        </p:spPr>
        <p:txBody>
          <a:bodyPr>
            <a:normAutofit/>
          </a:bodyPr>
          <a:lstStyle/>
          <a:p>
            <a:pPr algn="ctr"/>
            <a:r>
              <a:rPr lang="en-US" sz="5400" dirty="0" err="1" smtClean="0"/>
              <a:t>Kontenido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1200" dirty="0" smtClean="0"/>
          </a:p>
          <a:p>
            <a:r>
              <a:rPr lang="en-US" sz="3600" dirty="0" err="1" smtClean="0"/>
              <a:t>Informashon</a:t>
            </a:r>
            <a:r>
              <a:rPr lang="en-US" sz="3600" dirty="0" smtClean="0"/>
              <a:t> general</a:t>
            </a:r>
          </a:p>
          <a:p>
            <a:pPr marL="82550" indent="0">
              <a:buNone/>
            </a:pPr>
            <a:endParaRPr lang="en-US" sz="1200" dirty="0" smtClean="0"/>
          </a:p>
          <a:p>
            <a:r>
              <a:rPr lang="en-US" sz="3600" dirty="0" err="1" smtClean="0"/>
              <a:t>Presupuesto</a:t>
            </a:r>
            <a:r>
              <a:rPr lang="en-US" sz="3600" dirty="0" smtClean="0"/>
              <a:t> 2020 </a:t>
            </a:r>
            <a:r>
              <a:rPr lang="en-US" sz="3600" dirty="0" err="1" smtClean="0"/>
              <a:t>i</a:t>
            </a:r>
            <a:r>
              <a:rPr lang="en-US" sz="3600" dirty="0" smtClean="0"/>
              <a:t> 2021 - 2023</a:t>
            </a:r>
          </a:p>
          <a:p>
            <a:pPr marL="82550" indent="0">
              <a:buNone/>
            </a:pPr>
            <a:endParaRPr lang="en-US" sz="1200" dirty="0" smtClean="0"/>
          </a:p>
          <a:p>
            <a:r>
              <a:rPr lang="en-US" sz="3600" dirty="0" smtClean="0"/>
              <a:t>Karta di </a:t>
            </a:r>
            <a:r>
              <a:rPr lang="en-US" sz="3600" dirty="0" err="1" smtClean="0"/>
              <a:t>Kolegio</a:t>
            </a:r>
            <a:r>
              <a:rPr lang="en-US" sz="3600" dirty="0" smtClean="0"/>
              <a:t> di </a:t>
            </a:r>
            <a:r>
              <a:rPr lang="en-US" sz="3600" dirty="0" err="1" smtClean="0"/>
              <a:t>supervishon</a:t>
            </a:r>
            <a:r>
              <a:rPr lang="en-US" sz="3600" dirty="0" smtClean="0"/>
              <a:t> </a:t>
            </a:r>
            <a:r>
              <a:rPr lang="en-US" sz="3600" dirty="0" err="1" smtClean="0"/>
              <a:t>finansiero</a:t>
            </a:r>
            <a:endParaRPr lang="en-US" sz="3600" dirty="0" smtClean="0"/>
          </a:p>
          <a:p>
            <a:pPr marL="82550" indent="0">
              <a:buNone/>
            </a:pPr>
            <a:endParaRPr lang="en-US" sz="1200" dirty="0" smtClean="0"/>
          </a:p>
          <a:p>
            <a:r>
              <a:rPr lang="en-US" sz="3600" dirty="0" err="1" smtClean="0"/>
              <a:t>Pregunta</a:t>
            </a:r>
            <a:r>
              <a:rPr lang="en-US" sz="3600" dirty="0" smtClean="0"/>
              <a:t> </a:t>
            </a:r>
          </a:p>
          <a:p>
            <a:pPr marL="82550" indent="0">
              <a:buNone/>
            </a:pPr>
            <a:endParaRPr lang="en-US" sz="1200" dirty="0"/>
          </a:p>
          <a:p>
            <a:pPr marL="82550" indent="0">
              <a:buNone/>
            </a:pPr>
            <a:endParaRPr lang="en-US" sz="3600" dirty="0" smtClean="0"/>
          </a:p>
          <a:p>
            <a:pPr marL="82550" indent="0">
              <a:buNone/>
            </a:pPr>
            <a:endParaRPr lang="en-US" sz="3600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277147E-FEE3-4FFE-8AAE-988241A01767}" type="datetime1">
              <a:rPr lang="en-US" smtClean="0"/>
              <a:pPr>
                <a:defRPr/>
              </a:pPr>
              <a:t>10/30/2019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7A2919-F8B5-4A63-9DD9-DC1841080E78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563916"/>
      </p:ext>
    </p:extLst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 descr="G:\basisopleiding Adv. politiek bestuurlijk context\power point presentatie\Meesterproef pics\Logo OLB\imagesCANVZ12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24800" y="152400"/>
            <a:ext cx="12192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5050" y="304800"/>
            <a:ext cx="7499350" cy="1143000"/>
          </a:xfrm>
        </p:spPr>
        <p:txBody>
          <a:bodyPr>
            <a:normAutofit/>
          </a:bodyPr>
          <a:lstStyle/>
          <a:p>
            <a:pPr algn="ctr"/>
            <a:r>
              <a:rPr lang="en-US" sz="5400" dirty="0" err="1" smtClean="0"/>
              <a:t>Informashon</a:t>
            </a:r>
            <a:r>
              <a:rPr lang="en-US" sz="5400" dirty="0" smtClean="0"/>
              <a:t> general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1200" dirty="0" smtClean="0"/>
          </a:p>
          <a:p>
            <a:pPr lvl="0">
              <a:buClr>
                <a:srgbClr val="2DA2BF"/>
              </a:buClr>
            </a:pPr>
            <a:r>
              <a:rPr lang="en-US" sz="3600" dirty="0" err="1">
                <a:solidFill>
                  <a:prstClr val="black"/>
                </a:solidFill>
              </a:rPr>
              <a:t>Kua</a:t>
            </a:r>
            <a:r>
              <a:rPr lang="en-US" sz="3600" dirty="0">
                <a:solidFill>
                  <a:prstClr val="black"/>
                </a:solidFill>
              </a:rPr>
              <a:t> lei ta </a:t>
            </a:r>
            <a:r>
              <a:rPr lang="en-US" sz="3600" dirty="0" err="1">
                <a:solidFill>
                  <a:prstClr val="black"/>
                </a:solidFill>
              </a:rPr>
              <a:t>regula</a:t>
            </a:r>
            <a:r>
              <a:rPr lang="en-US" sz="3600" dirty="0">
                <a:solidFill>
                  <a:prstClr val="black"/>
                </a:solidFill>
              </a:rPr>
              <a:t> </a:t>
            </a:r>
            <a:r>
              <a:rPr lang="en-US" sz="3600" dirty="0" err="1" smtClean="0">
                <a:solidFill>
                  <a:prstClr val="black"/>
                </a:solidFill>
              </a:rPr>
              <a:t>presupuesto</a:t>
            </a:r>
            <a:r>
              <a:rPr lang="en-US" sz="3600" dirty="0" smtClean="0">
                <a:solidFill>
                  <a:prstClr val="black"/>
                </a:solidFill>
              </a:rPr>
              <a:t> ?</a:t>
            </a:r>
          </a:p>
          <a:p>
            <a:pPr marL="82550" lvl="0" indent="0">
              <a:buClr>
                <a:srgbClr val="2DA2BF"/>
              </a:buClr>
              <a:buNone/>
            </a:pPr>
            <a:endParaRPr lang="en-US" sz="1200" dirty="0">
              <a:solidFill>
                <a:prstClr val="black"/>
              </a:solidFill>
            </a:endParaRPr>
          </a:p>
          <a:p>
            <a:pPr lvl="0">
              <a:buClr>
                <a:srgbClr val="2DA2BF"/>
              </a:buClr>
            </a:pPr>
            <a:r>
              <a:rPr lang="en-US" sz="3600" dirty="0" err="1" smtClean="0">
                <a:solidFill>
                  <a:prstClr val="black"/>
                </a:solidFill>
              </a:rPr>
              <a:t>Kon</a:t>
            </a:r>
            <a:r>
              <a:rPr lang="en-US" sz="3600" dirty="0" smtClean="0">
                <a:solidFill>
                  <a:prstClr val="black"/>
                </a:solidFill>
              </a:rPr>
              <a:t> </a:t>
            </a:r>
            <a:r>
              <a:rPr lang="en-US" sz="3600" dirty="0">
                <a:solidFill>
                  <a:prstClr val="black"/>
                </a:solidFill>
              </a:rPr>
              <a:t>e </a:t>
            </a:r>
            <a:r>
              <a:rPr lang="en-US" sz="3600" dirty="0" err="1">
                <a:solidFill>
                  <a:prstClr val="black"/>
                </a:solidFill>
              </a:rPr>
              <a:t>proseso</a:t>
            </a:r>
            <a:r>
              <a:rPr lang="en-US" sz="3600" dirty="0">
                <a:solidFill>
                  <a:prstClr val="black"/>
                </a:solidFill>
              </a:rPr>
              <a:t> di </a:t>
            </a:r>
            <a:r>
              <a:rPr lang="en-US" sz="3600" dirty="0" err="1" smtClean="0">
                <a:solidFill>
                  <a:prstClr val="black"/>
                </a:solidFill>
              </a:rPr>
              <a:t>presupuesto</a:t>
            </a:r>
            <a:r>
              <a:rPr lang="en-US" sz="3600" dirty="0" smtClean="0">
                <a:solidFill>
                  <a:prstClr val="black"/>
                </a:solidFill>
              </a:rPr>
              <a:t> 2020</a:t>
            </a:r>
          </a:p>
          <a:p>
            <a:pPr marL="82550" lvl="0" indent="0">
              <a:buClr>
                <a:srgbClr val="2DA2BF"/>
              </a:buClr>
              <a:buNone/>
            </a:pPr>
            <a:r>
              <a:rPr lang="en-US" sz="3600" dirty="0" smtClean="0">
                <a:solidFill>
                  <a:prstClr val="black"/>
                </a:solidFill>
              </a:rPr>
              <a:t>  a kana ?</a:t>
            </a:r>
          </a:p>
          <a:p>
            <a:pPr marL="82550" lvl="0" indent="0">
              <a:buClr>
                <a:srgbClr val="2DA2BF"/>
              </a:buClr>
              <a:buNone/>
            </a:pPr>
            <a:endParaRPr lang="en-US" sz="1200" dirty="0" smtClean="0">
              <a:solidFill>
                <a:prstClr val="black"/>
              </a:solidFill>
            </a:endParaRPr>
          </a:p>
          <a:p>
            <a:pPr marL="82550" lvl="0" indent="0">
              <a:buClr>
                <a:srgbClr val="2DA2BF"/>
              </a:buClr>
              <a:buNone/>
            </a:pPr>
            <a:endParaRPr lang="en-US" sz="3600" dirty="0" smtClean="0">
              <a:solidFill>
                <a:prstClr val="black"/>
              </a:solidFill>
            </a:endParaRPr>
          </a:p>
          <a:p>
            <a:pPr marL="82550" lvl="0" indent="0">
              <a:buClr>
                <a:srgbClr val="2DA2BF"/>
              </a:buClr>
              <a:buNone/>
            </a:pPr>
            <a:endParaRPr lang="en-US" sz="3600" dirty="0" smtClean="0">
              <a:solidFill>
                <a:prstClr val="black"/>
              </a:solidFill>
            </a:endParaRPr>
          </a:p>
          <a:p>
            <a:pPr marL="82550" lvl="0" indent="0">
              <a:buClr>
                <a:srgbClr val="2DA2BF"/>
              </a:buClr>
              <a:buNone/>
            </a:pPr>
            <a:endParaRPr lang="en-US" sz="3600" dirty="0">
              <a:solidFill>
                <a:prstClr val="black"/>
              </a:solidFill>
            </a:endParaRPr>
          </a:p>
          <a:p>
            <a:pPr marL="82550" lvl="0" indent="0">
              <a:buClr>
                <a:srgbClr val="2DA2BF"/>
              </a:buClr>
              <a:buNone/>
            </a:pPr>
            <a:endParaRPr lang="en-US" sz="3600" dirty="0">
              <a:solidFill>
                <a:prstClr val="black"/>
              </a:solidFill>
            </a:endParaRPr>
          </a:p>
          <a:p>
            <a:endParaRPr lang="en-US" sz="3600" dirty="0" smtClean="0"/>
          </a:p>
          <a:p>
            <a:pPr marL="82550" indent="0">
              <a:buNone/>
            </a:pPr>
            <a:endParaRPr lang="en-US" sz="3600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277147E-FEE3-4FFE-8AAE-988241A01767}" type="datetime1">
              <a:rPr lang="en-US" smtClean="0"/>
              <a:pPr>
                <a:defRPr/>
              </a:pPr>
              <a:t>10/30/2019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7A2919-F8B5-4A63-9DD9-DC1841080E7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05777"/>
      </p:ext>
    </p:extLst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 descr="G:\basisopleiding Adv. politiek bestuurlijk context\power point presentatie\Meesterproef pics\Logo OLB\imagesCANVZ12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24800" y="152400"/>
            <a:ext cx="12192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5050" y="304800"/>
            <a:ext cx="7499350" cy="1143000"/>
          </a:xfrm>
        </p:spPr>
        <p:txBody>
          <a:bodyPr>
            <a:normAutofit/>
          </a:bodyPr>
          <a:lstStyle/>
          <a:p>
            <a:pPr algn="ctr"/>
            <a:r>
              <a:rPr lang="en-US" sz="5400" dirty="0" err="1" smtClean="0"/>
              <a:t>Presupuesto</a:t>
            </a:r>
            <a:r>
              <a:rPr lang="en-US" sz="5400" dirty="0" smtClean="0"/>
              <a:t> 2020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1200" dirty="0" smtClean="0"/>
          </a:p>
          <a:p>
            <a:pPr marL="82550" indent="0">
              <a:buNone/>
            </a:pPr>
            <a:endParaRPr lang="en-US" sz="1200" dirty="0" smtClean="0"/>
          </a:p>
          <a:p>
            <a:r>
              <a:rPr lang="en-US" sz="3600" dirty="0" err="1" smtClean="0"/>
              <a:t>Gastunan</a:t>
            </a:r>
            <a:r>
              <a:rPr lang="en-US" sz="3600" dirty="0" smtClean="0"/>
              <a:t> di OLB</a:t>
            </a:r>
          </a:p>
          <a:p>
            <a:pPr marL="82550" indent="0">
              <a:buNone/>
            </a:pPr>
            <a:endParaRPr lang="en-US" sz="1200" dirty="0" smtClean="0"/>
          </a:p>
          <a:p>
            <a:r>
              <a:rPr lang="en-US" sz="3600" dirty="0" err="1" smtClean="0"/>
              <a:t>Entradanan</a:t>
            </a:r>
            <a:r>
              <a:rPr lang="en-US" sz="3600" dirty="0" smtClean="0"/>
              <a:t> di OLB</a:t>
            </a:r>
          </a:p>
          <a:p>
            <a:pPr marL="82550" indent="0">
              <a:buNone/>
            </a:pPr>
            <a:endParaRPr lang="en-US" sz="1200" dirty="0" smtClean="0"/>
          </a:p>
          <a:p>
            <a:r>
              <a:rPr lang="en-US" sz="3600" dirty="0" err="1" smtClean="0"/>
              <a:t>Presupuesto</a:t>
            </a:r>
            <a:r>
              <a:rPr lang="en-US" sz="3600" dirty="0" smtClean="0"/>
              <a:t> di </a:t>
            </a:r>
            <a:r>
              <a:rPr lang="en-US" sz="3600" dirty="0" err="1" smtClean="0"/>
              <a:t>invershon</a:t>
            </a:r>
            <a:endParaRPr lang="en-US" sz="3600" dirty="0" smtClean="0"/>
          </a:p>
          <a:p>
            <a:pPr marL="82550" indent="0">
              <a:buNone/>
            </a:pPr>
            <a:endParaRPr lang="en-US" sz="1200" dirty="0" smtClean="0"/>
          </a:p>
          <a:p>
            <a:r>
              <a:rPr lang="en-US" sz="3600" dirty="0" err="1" smtClean="0"/>
              <a:t>Perspectiva</a:t>
            </a:r>
            <a:r>
              <a:rPr lang="en-US" sz="3600" dirty="0" smtClean="0"/>
              <a:t> di mas </a:t>
            </a:r>
            <a:r>
              <a:rPr lang="en-US" sz="3600" dirty="0" err="1" smtClean="0"/>
              <a:t>aña</a:t>
            </a:r>
            <a:r>
              <a:rPr lang="en-US" sz="3600" dirty="0" smtClean="0"/>
              <a:t> 2021-2023</a:t>
            </a:r>
          </a:p>
          <a:p>
            <a:pPr marL="82550" indent="0">
              <a:buNone/>
            </a:pPr>
            <a:endParaRPr lang="en-US" sz="3600" dirty="0" smtClean="0"/>
          </a:p>
          <a:p>
            <a:pPr marL="82550" indent="0">
              <a:buNone/>
            </a:pPr>
            <a:endParaRPr lang="en-US" sz="3600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277147E-FEE3-4FFE-8AAE-988241A01767}" type="datetime1">
              <a:rPr lang="en-US" smtClean="0"/>
              <a:pPr>
                <a:defRPr/>
              </a:pPr>
              <a:t>10/30/2019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7A2919-F8B5-4A63-9DD9-DC1841080E78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542465"/>
      </p:ext>
    </p:extLst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 descr="G:\basisopleiding Adv. politiek bestuurlijk context\power point presentatie\Meesterproef pics\Logo OLB\imagesCANVZ12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24800" y="152400"/>
            <a:ext cx="12192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5050" y="304800"/>
            <a:ext cx="749935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400" dirty="0" err="1" smtClean="0"/>
              <a:t>Gastunan</a:t>
            </a:r>
            <a:r>
              <a:rPr lang="en-US" sz="5400" dirty="0" smtClean="0"/>
              <a:t> OLB </a:t>
            </a:r>
            <a:br>
              <a:rPr lang="en-US" sz="5400" dirty="0" smtClean="0"/>
            </a:br>
            <a:r>
              <a:rPr lang="en-US" sz="5400" dirty="0" smtClean="0"/>
              <a:t>2020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1200" dirty="0" smtClean="0"/>
          </a:p>
          <a:p>
            <a:pPr marL="82550" indent="0">
              <a:buNone/>
            </a:pPr>
            <a:endParaRPr lang="en-US" sz="3600" dirty="0"/>
          </a:p>
          <a:p>
            <a:pPr marL="82550" indent="0">
              <a:buNone/>
            </a:pPr>
            <a:endParaRPr lang="en-US" sz="3600" dirty="0" smtClean="0"/>
          </a:p>
          <a:p>
            <a:pPr marL="82550" indent="0">
              <a:buNone/>
            </a:pPr>
            <a:endParaRPr lang="en-US" sz="3600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277147E-FEE3-4FFE-8AAE-988241A01767}" type="datetime1">
              <a:rPr lang="en-US" smtClean="0"/>
              <a:pPr>
                <a:defRPr/>
              </a:pPr>
              <a:t>10/30/2019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7A2919-F8B5-4A63-9DD9-DC1841080E78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96907524"/>
              </p:ext>
            </p:extLst>
          </p:nvPr>
        </p:nvGraphicFramePr>
        <p:xfrm>
          <a:off x="1752600" y="2286000"/>
          <a:ext cx="6400800" cy="38195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574901504"/>
      </p:ext>
    </p:extLst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 descr="G:\basisopleiding Adv. politiek bestuurlijk context\power point presentatie\Meesterproef pics\Logo OLB\imagesCANVZ12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24800" y="152400"/>
            <a:ext cx="12192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5050" y="304800"/>
            <a:ext cx="749935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400" dirty="0" err="1" smtClean="0"/>
              <a:t>Entradanan</a:t>
            </a:r>
            <a:r>
              <a:rPr lang="en-US" sz="5400" dirty="0" smtClean="0"/>
              <a:t> OLB </a:t>
            </a:r>
            <a:br>
              <a:rPr lang="en-US" sz="5400" dirty="0" smtClean="0"/>
            </a:br>
            <a:r>
              <a:rPr lang="en-US" sz="5400" dirty="0" smtClean="0"/>
              <a:t>2020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1200" dirty="0" smtClean="0"/>
          </a:p>
          <a:p>
            <a:pPr marL="82550" indent="0">
              <a:buNone/>
            </a:pPr>
            <a:endParaRPr lang="en-US" sz="3600" dirty="0" smtClean="0"/>
          </a:p>
          <a:p>
            <a:pPr marL="82550" indent="0">
              <a:buNone/>
            </a:pPr>
            <a:endParaRPr lang="en-US" sz="3600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277147E-FEE3-4FFE-8AAE-988241A01767}" type="datetime1">
              <a:rPr lang="en-US" smtClean="0"/>
              <a:pPr>
                <a:defRPr/>
              </a:pPr>
              <a:t>10/30/2019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7A2919-F8B5-4A63-9DD9-DC1841080E78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50193844"/>
              </p:ext>
            </p:extLst>
          </p:nvPr>
        </p:nvGraphicFramePr>
        <p:xfrm>
          <a:off x="1519238" y="2286000"/>
          <a:ext cx="7015162" cy="40243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279324267"/>
      </p:ext>
    </p:extLst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 descr="G:\basisopleiding Adv. politiek bestuurlijk context\power point presentatie\Meesterproef pics\Logo OLB\imagesCANVZ12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24800" y="152400"/>
            <a:ext cx="12192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5050" y="304800"/>
            <a:ext cx="749935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400" dirty="0" smtClean="0"/>
              <a:t>Karta di </a:t>
            </a:r>
            <a:r>
              <a:rPr lang="en-US" sz="5400" dirty="0" err="1" smtClean="0"/>
              <a:t>Kolegio</a:t>
            </a:r>
            <a:r>
              <a:rPr lang="en-US" sz="5400" dirty="0" smtClean="0"/>
              <a:t> di </a:t>
            </a:r>
            <a:r>
              <a:rPr lang="en-US" sz="5400" dirty="0" err="1" smtClean="0"/>
              <a:t>supervishon</a:t>
            </a:r>
            <a:r>
              <a:rPr lang="en-US" sz="5400" dirty="0" smtClean="0"/>
              <a:t> </a:t>
            </a:r>
            <a:r>
              <a:rPr lang="en-US" sz="5400" dirty="0" err="1" smtClean="0"/>
              <a:t>finansiero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1200" dirty="0" smtClean="0"/>
          </a:p>
          <a:p>
            <a:pPr marL="82550" indent="0">
              <a:buNone/>
            </a:pPr>
            <a:endParaRPr lang="en-US" sz="1200" dirty="0" smtClean="0"/>
          </a:p>
          <a:p>
            <a:r>
              <a:rPr lang="en-US" sz="3600" dirty="0" err="1" smtClean="0"/>
              <a:t>Remarkenan</a:t>
            </a:r>
            <a:r>
              <a:rPr lang="en-US" sz="3600" dirty="0" smtClean="0"/>
              <a:t> di </a:t>
            </a:r>
            <a:r>
              <a:rPr lang="en-US" sz="3600" dirty="0" err="1" smtClean="0"/>
              <a:t>Kolegio</a:t>
            </a:r>
            <a:r>
              <a:rPr lang="en-US" sz="3600" dirty="0" smtClean="0"/>
              <a:t> di </a:t>
            </a:r>
            <a:r>
              <a:rPr lang="en-US" sz="3600" dirty="0" err="1" smtClean="0"/>
              <a:t>supervishon</a:t>
            </a:r>
            <a:r>
              <a:rPr lang="en-US" sz="3600" dirty="0" smtClean="0"/>
              <a:t> </a:t>
            </a:r>
            <a:r>
              <a:rPr lang="en-US" sz="3600" dirty="0" err="1" smtClean="0"/>
              <a:t>finansiero</a:t>
            </a:r>
            <a:endParaRPr lang="en-US" sz="3600" dirty="0" smtClean="0"/>
          </a:p>
          <a:p>
            <a:pPr marL="82550" indent="0">
              <a:buNone/>
            </a:pPr>
            <a:endParaRPr lang="en-US" sz="1200" dirty="0" smtClean="0"/>
          </a:p>
          <a:p>
            <a:r>
              <a:rPr lang="en-US" sz="3600" dirty="0" err="1" smtClean="0"/>
              <a:t>Reakshon</a:t>
            </a:r>
            <a:r>
              <a:rPr lang="en-US" sz="3600" dirty="0" smtClean="0"/>
              <a:t> di OLB</a:t>
            </a:r>
          </a:p>
          <a:p>
            <a:pPr marL="82550" indent="0">
              <a:buNone/>
            </a:pPr>
            <a:endParaRPr lang="en-US" sz="1200" dirty="0" smtClean="0"/>
          </a:p>
          <a:p>
            <a:r>
              <a:rPr lang="en-US" sz="3600" dirty="0" err="1" smtClean="0"/>
              <a:t>Kon</a:t>
            </a:r>
            <a:r>
              <a:rPr lang="en-US" sz="3600" dirty="0" smtClean="0"/>
              <a:t> ta sera e </a:t>
            </a:r>
            <a:r>
              <a:rPr lang="en-US" sz="3600" dirty="0" err="1" smtClean="0"/>
              <a:t>siklo</a:t>
            </a:r>
            <a:r>
              <a:rPr lang="en-US" sz="3600" dirty="0" smtClean="0"/>
              <a:t> di </a:t>
            </a:r>
            <a:r>
              <a:rPr lang="en-US" sz="3600" dirty="0" err="1" smtClean="0"/>
              <a:t>presupuesto</a:t>
            </a:r>
            <a:r>
              <a:rPr lang="en-US" sz="3600" dirty="0" smtClean="0"/>
              <a:t> ?</a:t>
            </a:r>
          </a:p>
          <a:p>
            <a:pPr marL="82550" indent="0">
              <a:buNone/>
            </a:pPr>
            <a:endParaRPr lang="en-US" sz="3600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277147E-FEE3-4FFE-8AAE-988241A01767}" type="datetime1">
              <a:rPr lang="en-US" smtClean="0"/>
              <a:pPr>
                <a:defRPr/>
              </a:pPr>
              <a:t>10/30/2019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7A2919-F8B5-4A63-9DD9-DC1841080E78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69420"/>
      </p:ext>
    </p:extLst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5400" dirty="0" smtClean="0">
                <a:solidFill>
                  <a:schemeClr val="tx2">
                    <a:satMod val="130000"/>
                  </a:schemeClr>
                </a:solidFill>
              </a:rPr>
              <a:t>Masha </a:t>
            </a:r>
            <a:r>
              <a:rPr lang="en-US" sz="5400" dirty="0" err="1" smtClean="0">
                <a:solidFill>
                  <a:schemeClr val="tx2">
                    <a:satMod val="130000"/>
                  </a:schemeClr>
                </a:solidFill>
              </a:rPr>
              <a:t>danki</a:t>
            </a:r>
            <a:r>
              <a:rPr lang="en-US" sz="5400" dirty="0" smtClean="0">
                <a:solidFill>
                  <a:schemeClr val="tx2">
                    <a:satMod val="130000"/>
                  </a:schemeClr>
                </a:solidFill>
              </a:rPr>
              <a:t> </a:t>
            </a:r>
            <a:r>
              <a:rPr lang="en-US" sz="5400" dirty="0" err="1" smtClean="0">
                <a:solidFill>
                  <a:schemeClr val="tx2">
                    <a:satMod val="130000"/>
                  </a:schemeClr>
                </a:solidFill>
              </a:rPr>
              <a:t>pe</a:t>
            </a:r>
            <a:r>
              <a:rPr lang="en-US" sz="5400" dirty="0" smtClean="0">
                <a:solidFill>
                  <a:schemeClr val="tx2">
                    <a:satMod val="130000"/>
                  </a:schemeClr>
                </a:solidFill>
              </a:rPr>
              <a:t> </a:t>
            </a:r>
            <a:r>
              <a:rPr lang="en-US" sz="5400" dirty="0" err="1" smtClean="0">
                <a:solidFill>
                  <a:schemeClr val="tx2">
                    <a:satMod val="130000"/>
                  </a:schemeClr>
                </a:solidFill>
              </a:rPr>
              <a:t>oportunidat</a:t>
            </a:r>
            <a:endParaRPr lang="en-US" sz="54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373FF1EF-F38C-4072-8E45-5E8860C948F2}" type="datetime1">
              <a:rPr lang="en-US"/>
              <a:pPr>
                <a:defRPr/>
              </a:pPr>
              <a:t>10/30/2019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482DB4-B78E-4445-95D7-0E8F7CC2BF8A}" type="slidenum">
              <a:rPr lang="en-US"/>
              <a:pPr>
                <a:defRPr/>
              </a:pPr>
              <a:t>8</a:t>
            </a:fld>
            <a:endParaRPr lang="en-US"/>
          </a:p>
        </p:txBody>
      </p:sp>
      <p:pic>
        <p:nvPicPr>
          <p:cNvPr id="15363" name="Picture 3" descr="G:\basisopleiding Adv. politiek bestuurlijk context\power point presentatie\Meesterproef pics\Bedankt\imagesCASXRXS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67000" y="1676400"/>
            <a:ext cx="4191000" cy="3810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5400" dirty="0" err="1" smtClean="0">
                <a:solidFill>
                  <a:schemeClr val="tx2">
                    <a:satMod val="130000"/>
                  </a:schemeClr>
                </a:solidFill>
              </a:rPr>
              <a:t>Pregunta</a:t>
            </a:r>
            <a:endParaRPr lang="en-US" sz="5400" dirty="0">
              <a:solidFill>
                <a:schemeClr val="tx2">
                  <a:satMod val="130000"/>
                </a:schemeClr>
              </a:solidFill>
            </a:endParaRPr>
          </a:p>
        </p:txBody>
      </p:sp>
      <p:pic>
        <p:nvPicPr>
          <p:cNvPr id="30722" name="Picture 3" descr="G:\basisopleiding Adv. politiek bestuurlijk context\power point presentatie\Meesterproef pics\Vragen\Vragen 2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3756025" y="2419350"/>
            <a:ext cx="2857500" cy="2857500"/>
          </a:xfrm>
        </p:spPr>
      </p:pic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6878479F-31C6-4DDA-8521-2D8A1BE2346E}" type="datetime1">
              <a:rPr lang="en-US"/>
              <a:pPr>
                <a:defRPr/>
              </a:pPr>
              <a:t>10/30/2019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E8D433-6E5F-4592-9BCB-0B74F3F9E955}" type="slidenum">
              <a:rPr lang="en-US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2283</TotalTime>
  <Words>130</Words>
  <Application>Microsoft Office PowerPoint</Application>
  <PresentationFormat>On-screen Show (4:3)</PresentationFormat>
  <Paragraphs>123</Paragraphs>
  <Slides>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Solstice</vt:lpstr>
      <vt:lpstr>Presupuesto 2020 i perspectiva di mas aña 2021- 2023</vt:lpstr>
      <vt:lpstr>Kontenido</vt:lpstr>
      <vt:lpstr>Informashon general</vt:lpstr>
      <vt:lpstr>Presupuesto 2020</vt:lpstr>
      <vt:lpstr>Gastunan OLB  2020</vt:lpstr>
      <vt:lpstr>Entradanan OLB  2020</vt:lpstr>
      <vt:lpstr>Karta di Kolegio di supervishon finansiero</vt:lpstr>
      <vt:lpstr>Masha danki pe oportunidat</vt:lpstr>
      <vt:lpstr>Pregunta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PC</dc:creator>
  <cp:lastModifiedBy>SHanse01</cp:lastModifiedBy>
  <cp:revision>456</cp:revision>
  <cp:lastPrinted>2019-09-23T16:33:09Z</cp:lastPrinted>
  <dcterms:created xsi:type="dcterms:W3CDTF">2013-12-19T02:28:28Z</dcterms:created>
  <dcterms:modified xsi:type="dcterms:W3CDTF">2019-10-30T12:18:59Z</dcterms:modified>
</cp:coreProperties>
</file>